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90" r:id="rId5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BD5"/>
    <a:srgbClr val="141A4D"/>
    <a:srgbClr val="E30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4934CC-0DA8-4088-B2C4-ADB2D54C5B4D}" v="2" dt="2025-11-09T23:26:13.7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-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6FF8E-31AC-41B5-B1C0-7A5EDBFB3B6F}" type="datetimeFigureOut">
              <a:rPr lang="fr-BE" smtClean="0"/>
              <a:t>10-11-25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CB7C07-7873-431B-8FE6-A133E2F4832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39452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Calibri"/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B7C07-7873-431B-8FE6-A133E2F48329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69260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D5711-771F-0488-1504-0648B9127E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209075-256E-646B-DC4B-D697FBCDF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A9C47-B762-D7CE-9133-58E39F767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43B9-33EC-E54D-A834-3079363AE632}" type="datetimeFigureOut">
              <a:rPr lang="en-BE" smtClean="0"/>
              <a:t>11/10/2025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056315-7BE0-FCB1-CAD4-CE216547E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5AB74-4490-66D7-A21B-E1C8EA837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B714E-4B47-C84F-AF37-F974A74EE889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790610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5F9A8-4727-016A-DCE5-DC53B81A5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4CC713-7A0D-D6D4-2C57-72EB67A47E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863C0C-9AEB-DE74-BDAD-DFC211160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43B9-33EC-E54D-A834-3079363AE632}" type="datetimeFigureOut">
              <a:rPr lang="en-BE" smtClean="0"/>
              <a:t>11/10/2025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C8FE7-0133-318F-B850-A29AC9245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6709D-085A-592D-8B46-9F748175C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B714E-4B47-C84F-AF37-F974A74EE889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95257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301393-E564-D1F4-3590-644F8378E6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3FF10E-E2E4-BD9F-2652-62F373156F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7693EC-6000-2754-50C9-0364F3B04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43B9-33EC-E54D-A834-3079363AE632}" type="datetimeFigureOut">
              <a:rPr lang="en-BE" smtClean="0"/>
              <a:t>11/10/2025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55944-D17E-7ABB-4D64-F5D8AA022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0D3B4-9032-2BEE-0356-33654B1ED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B714E-4B47-C84F-AF37-F974A74EE889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961012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D0F15-1A32-FC06-3AD2-272842C43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352240-C922-1F06-2CC1-2FF7B0D9F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CB8F2-529E-91CB-9BB4-90B5E1DBC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43B9-33EC-E54D-A834-3079363AE632}" type="datetimeFigureOut">
              <a:rPr lang="en-BE" smtClean="0"/>
              <a:t>11/10/2025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679311-78DE-9BF7-EA0D-EC125A957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49F39-284A-88DF-5A4F-0EE6FD108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B714E-4B47-C84F-AF37-F974A74EE889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1531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CD429-75B1-4B1F-5A63-3E4C9A492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F754C8-C74F-31A2-14A2-36C748C2E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D7DC04-CE24-A0D6-E608-D097D26C3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43B9-33EC-E54D-A834-3079363AE632}" type="datetimeFigureOut">
              <a:rPr lang="en-BE" smtClean="0"/>
              <a:t>11/10/2025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F2146F-75DD-89D2-21DF-2156D7001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F3277-5C99-5F77-1478-4C3A9AB2E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B714E-4B47-C84F-AF37-F974A74EE889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668266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50039-26C4-8E3A-E836-2ED54D4DD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356EE-2E82-E1B7-39AC-376AB0AB08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A71A98-9A51-40E9-6834-04FD94710F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E653CD-EEF3-9AB1-3D08-423E31A0E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43B9-33EC-E54D-A834-3079363AE632}" type="datetimeFigureOut">
              <a:rPr lang="en-BE" smtClean="0"/>
              <a:t>11/10/2025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17C0EA-76A7-EA4A-16E8-8A67DB472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4EA52B-545D-E646-7AB1-7E67D44F7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B714E-4B47-C84F-AF37-F974A74EE889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62943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7F139-C484-24E2-5930-9730C0D16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B55078-18CD-2B28-C370-AACDF7EB8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D22935-58BA-AD33-06F6-E12545B6AD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566736-CF8E-138A-522F-2CBF9CA014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0556A6-1CA8-7036-14E6-6A87A2647E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848CD3-4964-2D85-7E5C-947F9514C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43B9-33EC-E54D-A834-3079363AE632}" type="datetimeFigureOut">
              <a:rPr lang="en-BE" smtClean="0"/>
              <a:t>11/10/2025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8D1D75-6AF9-BE60-501B-41487C9D6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C281D4-CA82-BF93-A8EE-E23620BE8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B714E-4B47-C84F-AF37-F974A74EE889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02024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EF232-7087-50FC-B6E8-295AAD951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61C944-237C-55BB-C0E4-DC98CAEAE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43B9-33EC-E54D-A834-3079363AE632}" type="datetimeFigureOut">
              <a:rPr lang="en-BE" smtClean="0"/>
              <a:t>11/10/2025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DA0BE5-9374-A0ED-014B-CF0105A39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7155EA-BF8A-9DE2-27DC-2F6028E1C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B714E-4B47-C84F-AF37-F974A74EE889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84551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173238-3949-9575-0EC1-36B2E9F29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43B9-33EC-E54D-A834-3079363AE632}" type="datetimeFigureOut">
              <a:rPr lang="en-BE" smtClean="0"/>
              <a:t>11/10/2025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DE08F6-2DF6-ACE5-2FC6-1ADEDD431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4AB254-82AA-2550-4343-1B018A1AD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B714E-4B47-C84F-AF37-F974A74EE889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73279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127B6-1F8D-18DF-7614-59C14F0DC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727CE-99AB-5375-798D-327A51476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F41583-D726-8358-9B3E-E383285A0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2D40E2-4977-5978-7891-D4DD20EED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43B9-33EC-E54D-A834-3079363AE632}" type="datetimeFigureOut">
              <a:rPr lang="en-BE" smtClean="0"/>
              <a:t>11/10/2025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9EB861-EB68-9CF7-5C3B-BA2CF613F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99FC7D-C510-BCB2-554B-A23EDE2E5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B714E-4B47-C84F-AF37-F974A74EE889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911220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167B9-8491-E503-935C-5EA22CDA7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5E2166-0BF1-9918-49EF-3A35EE5854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AD0991-3808-EC9C-49A2-6BE1E28F3C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C7DDC8-86FB-522A-FDDB-21029BBD4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43B9-33EC-E54D-A834-3079363AE632}" type="datetimeFigureOut">
              <a:rPr lang="en-BE" smtClean="0"/>
              <a:t>11/10/2025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A3EAD-0CC5-B673-37ED-B216AA9F4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30D382-637D-965C-B664-7760D46F8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B714E-4B47-C84F-AF37-F974A74EE889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32212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B8A382-6979-6069-7280-8A700181E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EE96AB-ADAC-978C-F517-8EBCE256B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88405E-1E52-FB5A-E729-C67BE4045B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743B9-33EC-E54D-A834-3079363AE632}" type="datetimeFigureOut">
              <a:rPr lang="en-BE" smtClean="0"/>
              <a:t>11/10/2025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4C313-E14A-DC5D-EDC7-4B0EE23250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A057E-4A82-3872-30D4-792C2F716F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B714E-4B47-C84F-AF37-F974A74EE889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060991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Afbeelding met zwart, duisternis, schermopname, waas&#10;&#10;Door AI gegenereerde inhoud is mogelijk onjuist.">
            <a:extLst>
              <a:ext uri="{FF2B5EF4-FFF2-40B4-BE49-F238E27FC236}">
                <a16:creationId xmlns:a16="http://schemas.microsoft.com/office/drawing/2014/main" id="{EC1ECB9C-E1CF-0AEC-9959-B414BCB0737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5000"/>
          </a:blip>
          <a:srcRect l="30799" t="17375" b="4165"/>
          <a:stretch/>
        </p:blipFill>
        <p:spPr>
          <a:xfrm>
            <a:off x="0" y="-1"/>
            <a:ext cx="4305300" cy="6858001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5BF80F1B-3B22-4F1E-C513-C12FF4DD2627}"/>
              </a:ext>
            </a:extLst>
          </p:cNvPr>
          <p:cNvSpPr txBox="1">
            <a:spLocks/>
          </p:cNvSpPr>
          <p:nvPr/>
        </p:nvSpPr>
        <p:spPr>
          <a:xfrm>
            <a:off x="233567" y="-1202"/>
            <a:ext cx="10527118" cy="8262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BE" b="1">
                <a:solidFill>
                  <a:srgbClr val="E3007C"/>
                </a:solidFill>
                <a:latin typeface="Montserrat SemiBold"/>
              </a:rPr>
              <a:t>Programme </a:t>
            </a:r>
            <a:r>
              <a:rPr lang="fr-BE" b="1" err="1">
                <a:solidFill>
                  <a:srgbClr val="E3007C"/>
                </a:solidFill>
                <a:latin typeface="Montserrat SemiBold"/>
              </a:rPr>
              <a:t>day</a:t>
            </a:r>
            <a:r>
              <a:rPr lang="fr-BE" b="1">
                <a:solidFill>
                  <a:srgbClr val="E3007C"/>
                </a:solidFill>
                <a:latin typeface="Montserrat SemiBold"/>
              </a:rPr>
              <a:t> to </a:t>
            </a:r>
            <a:r>
              <a:rPr lang="fr-BE" b="1" err="1">
                <a:solidFill>
                  <a:srgbClr val="E3007C"/>
                </a:solidFill>
                <a:latin typeface="Montserrat SemiBold"/>
              </a:rPr>
              <a:t>day</a:t>
            </a:r>
            <a:endParaRPr lang="fr-BE" b="1" err="1">
              <a:solidFill>
                <a:srgbClr val="E3007C"/>
              </a:solidFill>
              <a:latin typeface="Montserrat SemiBold" pitchFamily="2" charset="77"/>
            </a:endParaRPr>
          </a:p>
        </p:txBody>
      </p:sp>
      <p:graphicFrame>
        <p:nvGraphicFramePr>
          <p:cNvPr id="10" name="Tableau 7">
            <a:extLst>
              <a:ext uri="{FF2B5EF4-FFF2-40B4-BE49-F238E27FC236}">
                <a16:creationId xmlns:a16="http://schemas.microsoft.com/office/drawing/2014/main" id="{6E079DF3-B127-1CF0-238F-2BA16E4C88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068767"/>
              </p:ext>
            </p:extLst>
          </p:nvPr>
        </p:nvGraphicFramePr>
        <p:xfrm>
          <a:off x="0" y="635000"/>
          <a:ext cx="12208999" cy="8037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944">
                  <a:extLst>
                    <a:ext uri="{9D8B030D-6E8A-4147-A177-3AD203B41FA5}">
                      <a16:colId xmlns:a16="http://schemas.microsoft.com/office/drawing/2014/main" val="1318667965"/>
                    </a:ext>
                  </a:extLst>
                </a:gridCol>
                <a:gridCol w="1492113">
                  <a:extLst>
                    <a:ext uri="{9D8B030D-6E8A-4147-A177-3AD203B41FA5}">
                      <a16:colId xmlns:a16="http://schemas.microsoft.com/office/drawing/2014/main" val="512719774"/>
                    </a:ext>
                  </a:extLst>
                </a:gridCol>
                <a:gridCol w="979181">
                  <a:extLst>
                    <a:ext uri="{9D8B030D-6E8A-4147-A177-3AD203B41FA5}">
                      <a16:colId xmlns:a16="http://schemas.microsoft.com/office/drawing/2014/main" val="2033585897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445831387"/>
                    </a:ext>
                  </a:extLst>
                </a:gridCol>
                <a:gridCol w="911058">
                  <a:extLst>
                    <a:ext uri="{9D8B030D-6E8A-4147-A177-3AD203B41FA5}">
                      <a16:colId xmlns:a16="http://schemas.microsoft.com/office/drawing/2014/main" val="4192643550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455660828"/>
                    </a:ext>
                  </a:extLst>
                </a:gridCol>
                <a:gridCol w="698098">
                  <a:extLst>
                    <a:ext uri="{9D8B030D-6E8A-4147-A177-3AD203B41FA5}">
                      <a16:colId xmlns:a16="http://schemas.microsoft.com/office/drawing/2014/main" val="3225004242"/>
                    </a:ext>
                  </a:extLst>
                </a:gridCol>
                <a:gridCol w="1012143">
                  <a:extLst>
                    <a:ext uri="{9D8B030D-6E8A-4147-A177-3AD203B41FA5}">
                      <a16:colId xmlns:a16="http://schemas.microsoft.com/office/drawing/2014/main" val="4183186600"/>
                    </a:ext>
                  </a:extLst>
                </a:gridCol>
                <a:gridCol w="466691">
                  <a:extLst>
                    <a:ext uri="{9D8B030D-6E8A-4147-A177-3AD203B41FA5}">
                      <a16:colId xmlns:a16="http://schemas.microsoft.com/office/drawing/2014/main" val="1795791078"/>
                    </a:ext>
                  </a:extLst>
                </a:gridCol>
                <a:gridCol w="653618">
                  <a:extLst>
                    <a:ext uri="{9D8B030D-6E8A-4147-A177-3AD203B41FA5}">
                      <a16:colId xmlns:a16="http://schemas.microsoft.com/office/drawing/2014/main" val="1827902881"/>
                    </a:ext>
                  </a:extLst>
                </a:gridCol>
                <a:gridCol w="360176">
                  <a:extLst>
                    <a:ext uri="{9D8B030D-6E8A-4147-A177-3AD203B41FA5}">
                      <a16:colId xmlns:a16="http://schemas.microsoft.com/office/drawing/2014/main" val="1292214540"/>
                    </a:ext>
                  </a:extLst>
                </a:gridCol>
                <a:gridCol w="474262">
                  <a:extLst>
                    <a:ext uri="{9D8B030D-6E8A-4147-A177-3AD203B41FA5}">
                      <a16:colId xmlns:a16="http://schemas.microsoft.com/office/drawing/2014/main" val="1143382617"/>
                    </a:ext>
                  </a:extLst>
                </a:gridCol>
                <a:gridCol w="2498734">
                  <a:extLst>
                    <a:ext uri="{9D8B030D-6E8A-4147-A177-3AD203B41FA5}">
                      <a16:colId xmlns:a16="http://schemas.microsoft.com/office/drawing/2014/main" val="3411519399"/>
                    </a:ext>
                  </a:extLst>
                </a:gridCol>
                <a:gridCol w="1670221">
                  <a:extLst>
                    <a:ext uri="{9D8B030D-6E8A-4147-A177-3AD203B41FA5}">
                      <a16:colId xmlns:a16="http://schemas.microsoft.com/office/drawing/2014/main" val="2390119001"/>
                    </a:ext>
                  </a:extLst>
                </a:gridCol>
              </a:tblGrid>
              <a:tr h="382018">
                <a:tc>
                  <a:txBody>
                    <a:bodyPr/>
                    <a:lstStyle/>
                    <a:p>
                      <a:endParaRPr lang="fr-BE" sz="1200" kern="1200">
                        <a:solidFill>
                          <a:srgbClr val="E3007C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BE" sz="1400" kern="1200" dirty="0" err="1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Monday</a:t>
                      </a:r>
                      <a:r>
                        <a:rPr lang="fr-BE" sz="1400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 17</a:t>
                      </a:r>
                    </a:p>
                  </a:txBody>
                  <a:tcPr>
                    <a:solidFill>
                      <a:srgbClr val="E3007C"/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BE" sz="1400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Tuesday 18</a:t>
                      </a:r>
                    </a:p>
                  </a:txBody>
                  <a:tcPr>
                    <a:solidFill>
                      <a:srgbClr val="E3007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sz="1400" kern="1200">
                        <a:solidFill>
                          <a:schemeClr val="bg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sz="1400" kern="1200">
                        <a:solidFill>
                          <a:schemeClr val="bg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fr-BE" sz="1400" kern="1200" dirty="0" err="1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Wednesday</a:t>
                      </a:r>
                      <a:r>
                        <a:rPr lang="fr-BE" sz="1400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 19</a:t>
                      </a:r>
                    </a:p>
                  </a:txBody>
                  <a:tcPr>
                    <a:solidFill>
                      <a:srgbClr val="E3007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sz="1400" kern="1200">
                        <a:solidFill>
                          <a:schemeClr val="bg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sz="1400" kern="1200">
                        <a:solidFill>
                          <a:schemeClr val="bg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400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Thursday 20</a:t>
                      </a:r>
                    </a:p>
                  </a:txBody>
                  <a:tcPr>
                    <a:solidFill>
                      <a:srgbClr val="E3007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400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Friday 21</a:t>
                      </a:r>
                    </a:p>
                  </a:txBody>
                  <a:tcPr>
                    <a:solidFill>
                      <a:srgbClr val="E3007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237872"/>
                  </a:ext>
                </a:extLst>
              </a:tr>
              <a:tr h="509358">
                <a:tc>
                  <a:txBody>
                    <a:bodyPr/>
                    <a:lstStyle/>
                    <a:p>
                      <a:endParaRPr lang="fr-BE" sz="1200" kern="1200" dirty="0">
                        <a:solidFill>
                          <a:srgbClr val="E3007C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BE" sz="900" b="1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Location: </a:t>
                      </a:r>
                      <a:r>
                        <a:rPr lang="fr-BE" sz="900" b="1" kern="1200" dirty="0" err="1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Pleinlaan</a:t>
                      </a:r>
                      <a:r>
                        <a:rPr lang="fr-BE" sz="900" b="1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 5, 1050 Brussels</a:t>
                      </a: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ontserrat"/>
                          <a:ea typeface="+mn-ea"/>
                          <a:cs typeface="+mn-cs"/>
                        </a:rPr>
                        <a:t>Location: </a:t>
                      </a:r>
                      <a:r>
                        <a:rPr kumimoji="0" lang="fr-BE" sz="9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ontserrat"/>
                          <a:ea typeface="+mn-ea"/>
                          <a:cs typeface="+mn-cs"/>
                        </a:rPr>
                        <a:t>Usquare</a:t>
                      </a:r>
                      <a:r>
                        <a:rPr kumimoji="0" lang="fr-BE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ontserra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fr-BE" sz="9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ontserrat"/>
                          <a:ea typeface="+mn-ea"/>
                          <a:cs typeface="+mn-cs"/>
                        </a:rPr>
                        <a:t>Generaal</a:t>
                      </a:r>
                      <a:r>
                        <a:rPr kumimoji="0" lang="fr-BE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ontserra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BE" sz="9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ontserrat"/>
                          <a:ea typeface="+mn-ea"/>
                          <a:cs typeface="+mn-cs"/>
                        </a:rPr>
                        <a:t>Jacqueslaan</a:t>
                      </a:r>
                      <a:r>
                        <a:rPr kumimoji="0" lang="fr-BE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ontserrat"/>
                          <a:ea typeface="+mn-ea"/>
                          <a:cs typeface="+mn-cs"/>
                        </a:rPr>
                        <a:t> 210, 1050 Brussels</a:t>
                      </a:r>
                      <a:endParaRPr lang="fr-BE" sz="1400" kern="1200" dirty="0">
                        <a:solidFill>
                          <a:schemeClr val="bg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ontserrat"/>
                          <a:ea typeface="+mn-ea"/>
                          <a:cs typeface="+mn-cs"/>
                        </a:rPr>
                        <a:t>Location: </a:t>
                      </a:r>
                      <a:r>
                        <a:rPr kumimoji="0" lang="fr-BE" sz="9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ontserrat"/>
                          <a:ea typeface="+mn-ea"/>
                          <a:cs typeface="+mn-cs"/>
                        </a:rPr>
                        <a:t>Usquare</a:t>
                      </a:r>
                      <a:r>
                        <a:rPr kumimoji="0" lang="fr-BE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ontserra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fr-BE" sz="9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ontserrat"/>
                          <a:ea typeface="+mn-ea"/>
                          <a:cs typeface="+mn-cs"/>
                        </a:rPr>
                        <a:t>Generaal</a:t>
                      </a:r>
                      <a:r>
                        <a:rPr kumimoji="0" lang="fr-BE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ontserra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BE" sz="9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ontserrat"/>
                          <a:ea typeface="+mn-ea"/>
                          <a:cs typeface="+mn-cs"/>
                        </a:rPr>
                        <a:t>Jacqueslaan</a:t>
                      </a:r>
                      <a:r>
                        <a:rPr kumimoji="0" lang="fr-BE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ontserrat"/>
                          <a:ea typeface="+mn-ea"/>
                          <a:cs typeface="+mn-cs"/>
                        </a:rPr>
                        <a:t> 210, 1050 Brussels</a:t>
                      </a: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900" b="1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Location: KBR, </a:t>
                      </a:r>
                      <a:r>
                        <a:rPr lang="fr-BE" sz="900" b="1" kern="1200" dirty="0" err="1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Concertzaal</a:t>
                      </a:r>
                      <a:r>
                        <a:rPr lang="fr-BE" sz="900" b="1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,</a:t>
                      </a:r>
                      <a:br>
                        <a:rPr lang="fr-BE" sz="900" b="1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r>
                        <a:rPr lang="fr-BE" sz="900" b="1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Mont des Arts 28, 1000 Brussel</a:t>
                      </a:r>
                      <a:br>
                        <a:rPr lang="fr-BE" sz="900" b="1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r>
                        <a:rPr lang="fr-BE" sz="900" b="1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Meeting at horse/</a:t>
                      </a:r>
                      <a:r>
                        <a:rPr lang="fr-BE" sz="900" b="1" kern="1200" dirty="0" err="1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king</a:t>
                      </a:r>
                      <a:r>
                        <a:rPr lang="fr-BE" sz="900" b="1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900" b="1" kern="1200" dirty="0" err="1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statute</a:t>
                      </a:r>
                      <a:endParaRPr lang="fr-BE" sz="900" b="1" kern="1200" dirty="0">
                        <a:solidFill>
                          <a:schemeClr val="bg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900" b="1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Location: </a:t>
                      </a:r>
                      <a:r>
                        <a:rPr lang="fr-BE" sz="900" b="1" kern="1200" dirty="0" err="1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Pleinlaan</a:t>
                      </a:r>
                      <a:r>
                        <a:rPr lang="fr-BE" sz="900" b="1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 5, 1050 Brussels</a:t>
                      </a:r>
                      <a:endParaRPr lang="fr-BE" sz="1400" kern="1200" dirty="0">
                        <a:solidFill>
                          <a:schemeClr val="bg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231008"/>
                  </a:ext>
                </a:extLst>
              </a:tr>
              <a:tr h="292881">
                <a:tc>
                  <a:txBody>
                    <a:bodyPr/>
                    <a:lstStyle/>
                    <a:p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9:00</a:t>
                      </a:r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endParaRPr lang="fr-BE" sz="1000" kern="1200" dirty="0">
                        <a:solidFill>
                          <a:schemeClr val="tx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9:00-10:30</a:t>
                      </a:r>
                      <a:br>
                        <a:rPr lang="fr-BE" sz="1000" kern="1200" dirty="0">
                          <a:solidFill>
                            <a:srgbClr val="000000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r>
                        <a:rPr lang="en-GB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Caitlin </a:t>
                      </a:r>
                      <a:r>
                        <a:rPr lang="en-GB" sz="1000" b="0" i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Vandertop</a:t>
                      </a:r>
                      <a:r>
                        <a:rPr lang="en-GB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 (VUB):</a:t>
                      </a:r>
                    </a:p>
                    <a:p>
                      <a:pPr lvl="0">
                        <a:buNone/>
                      </a:pPr>
                      <a:r>
                        <a:rPr lang="en-US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“A World of Statues”: Un/writing the Colonial City</a:t>
                      </a:r>
                    </a:p>
                  </a:txBody>
                  <a:tcPr>
                    <a:solidFill>
                      <a:srgbClr val="E3007C">
                        <a:alpha val="26000"/>
                      </a:srgb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vl="0">
                        <a:buNone/>
                      </a:pPr>
                      <a:endParaRPr lang="fr-BE" sz="1000" kern="120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vl="0">
                        <a:buNone/>
                      </a:pPr>
                      <a:endParaRPr lang="fr-BE" sz="1000" kern="120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4" gridSpan="5">
                  <a:txBody>
                    <a:bodyPr/>
                    <a:lstStyle/>
                    <a:p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9:00-10:00</a:t>
                      </a:r>
                    </a:p>
                    <a:p>
                      <a:r>
                        <a:rPr lang="fr-FR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Marcella </a:t>
                      </a:r>
                      <a:r>
                        <a:rPr lang="fr-FR" sz="1000" b="0" i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Menegale</a:t>
                      </a:r>
                      <a:r>
                        <a:rPr lang="fr-FR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(UNIVE) :</a:t>
                      </a:r>
                    </a:p>
                    <a:p>
                      <a:r>
                        <a:rPr lang="en-GB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Global challenges in language learning and teaching: multilingualism and beyond.</a:t>
                      </a:r>
                      <a:br>
                        <a:rPr lang="en-GB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endParaRPr lang="fr-BE" sz="1000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  <a:p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10:00-11:00</a:t>
                      </a:r>
                    </a:p>
                    <a:p>
                      <a:r>
                        <a:rPr lang="fr-BE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Claire Huguet (CY):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Code-</a:t>
                      </a:r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switching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and </a:t>
                      </a:r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creativity</a:t>
                      </a:r>
                      <a:endParaRPr lang="fr-BE" sz="1000" b="1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  <a:p>
                      <a:pPr lvl="0">
                        <a:buNone/>
                      </a:pPr>
                      <a:endParaRPr lang="fr-BE" sz="1000" b="1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007C">
                        <a:alpha val="26000"/>
                      </a:srgb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pPr lvl="0">
                        <a:buNone/>
                      </a:pPr>
                      <a:endParaRPr lang="fr-BE" sz="1000" kern="120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pPr lvl="0">
                        <a:buNone/>
                      </a:pPr>
                      <a:endParaRPr lang="fr-BE" sz="1000" kern="120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10:00-11:00</a:t>
                      </a:r>
                      <a:br>
                        <a:rPr lang="fr-BE" sz="1000" kern="1200" dirty="0">
                          <a:solidFill>
                            <a:srgbClr val="000000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r>
                        <a:rPr lang="en-GB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Esther De </a:t>
                      </a:r>
                      <a:r>
                        <a:rPr lang="en-GB" sz="1000" b="0" i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Soomer</a:t>
                      </a:r>
                      <a:r>
                        <a:rPr lang="en-GB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(</a:t>
                      </a:r>
                      <a:r>
                        <a:rPr lang="en-GB" sz="1000" b="0" i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Klarafestival</a:t>
                      </a:r>
                      <a:r>
                        <a:rPr lang="en-GB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):</a:t>
                      </a:r>
                      <a:br>
                        <a:rPr lang="en-GB" sz="1000" b="0" i="1" kern="1200" dirty="0">
                          <a:solidFill>
                            <a:srgbClr val="000000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Literary presentation '</a:t>
                      </a:r>
                      <a:r>
                        <a:rPr lang="en-GB" sz="1000" b="1" kern="1200" noProof="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Terra Nova – </a:t>
                      </a:r>
                      <a:r>
                        <a:rPr lang="en-GB" sz="1000" b="1" kern="1200" noProof="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Sprachfragment</a:t>
                      </a:r>
                      <a:r>
                        <a:rPr lang="en-GB" sz="1000" b="1" kern="1200" noProof="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' </a:t>
                      </a:r>
                      <a:r>
                        <a:rPr lang="en-GB" sz="1000" b="0" kern="1200" noProof="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(bilingual German-English parallel edition)</a:t>
                      </a:r>
                      <a:br>
                        <a:rPr lang="en-GB" sz="1000" b="0" i="1" kern="1200" dirty="0">
                          <a:solidFill>
                            <a:srgbClr val="000000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br>
                        <a:rPr lang="en-GB" sz="1000" b="0" i="1" kern="1200" dirty="0">
                          <a:solidFill>
                            <a:srgbClr val="000000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Multilingual writing and being</a:t>
                      </a:r>
                    </a:p>
                  </a:txBody>
                  <a:tcPr>
                    <a:solidFill>
                      <a:srgbClr val="E3007C">
                        <a:alpha val="26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9:00-11:00</a:t>
                      </a:r>
                      <a:br>
                        <a:rPr lang="fr-BE" sz="1000" kern="1200" dirty="0">
                          <a:solidFill>
                            <a:srgbClr val="000000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r>
                        <a:rPr lang="fr-BE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Jo </a:t>
                      </a:r>
                      <a:r>
                        <a:rPr lang="fr-BE" sz="1000" b="0" i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Angouri</a:t>
                      </a:r>
                      <a:r>
                        <a:rPr lang="fr-BE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(UW): </a:t>
                      </a:r>
                      <a:endParaRPr lang="fr-BE" sz="1000" b="1" kern="1200" dirty="0">
                        <a:solidFill>
                          <a:schemeClr val="tx1"/>
                        </a:solidFill>
                        <a:highlight>
                          <a:srgbClr val="FF00FF"/>
                        </a:highlight>
                        <a:latin typeface="Montserrat"/>
                        <a:ea typeface="+mn-ea"/>
                        <a:cs typeface="+mn-cs"/>
                      </a:endParaRPr>
                    </a:p>
                    <a:p>
                      <a:pPr lvl="0">
                        <a:buNone/>
                      </a:pPr>
                      <a:r>
                        <a:rPr lang="fr-BE" sz="1000" b="1" i="0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Multilingualism</a:t>
                      </a:r>
                      <a:r>
                        <a:rPr lang="fr-BE" sz="1000" b="1" i="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Research: Future Directions</a:t>
                      </a:r>
                      <a:br>
                        <a:rPr lang="fr-BE" sz="1000" b="1" i="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br>
                        <a:rPr lang="fr-BE" sz="1000" b="1" i="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endParaRPr lang="fr-BE" sz="1000" b="1" i="0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007C">
                        <a:alpha val="26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766149"/>
                  </a:ext>
                </a:extLst>
              </a:tr>
              <a:tr h="420220">
                <a:tc rowSpan="2">
                  <a:txBody>
                    <a:bodyPr/>
                    <a:lstStyle/>
                    <a:p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10:00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6959215"/>
                  </a:ext>
                </a:extLst>
              </a:tr>
              <a:tr h="63669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10:30 coffee break</a:t>
                      </a:r>
                      <a:endParaRPr lang="fr-BE" sz="1000" b="0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  <a:p>
                      <a:pPr lvl="0">
                        <a:buNone/>
                      </a:pPr>
                      <a:endParaRPr lang="fr-BE" sz="1000" b="1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50000"/>
                        <a:alpha val="26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116063"/>
                  </a:ext>
                </a:extLst>
              </a:tr>
              <a:tr h="280146">
                <a:tc rowSpan="3">
                  <a:txBody>
                    <a:bodyPr/>
                    <a:lstStyle/>
                    <a:p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11:00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b="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11:00 coffee break</a:t>
                      </a:r>
                      <a:endParaRPr lang="en-GB" sz="1000" b="1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50000"/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BE" sz="1000" b="0" i="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11:00 coffee break</a:t>
                      </a:r>
                      <a:endParaRPr lang="fr-BE" sz="1000" b="1" i="0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50000"/>
                        <a:alpha val="2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345764"/>
                  </a:ext>
                </a:extLst>
              </a:tr>
              <a:tr h="458422">
                <a:tc vMerge="1">
                  <a:txBody>
                    <a:bodyPr/>
                    <a:lstStyle/>
                    <a:p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11:00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3" gridSpan="5">
                  <a:txBody>
                    <a:bodyPr/>
                    <a:lstStyle/>
                    <a:p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11:00-12:30</a:t>
                      </a:r>
                      <a:br>
                        <a:rPr lang="fr-BE" sz="1000" b="1" kern="1200" dirty="0">
                          <a:solidFill>
                            <a:srgbClr val="000000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r>
                        <a:rPr lang="fr-BE" sz="1000" b="0" i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Töhötöm</a:t>
                      </a:r>
                      <a:r>
                        <a:rPr lang="fr-BE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Arpad Szabo (BBU):</a:t>
                      </a:r>
                    </a:p>
                    <a:p>
                      <a:pPr lvl="0">
                        <a:buNone/>
                      </a:pPr>
                      <a:r>
                        <a:rPr lang="en-US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Ethnic groups, nationalities and nation building: lessons from Transylvania </a:t>
                      </a:r>
                      <a:endParaRPr lang="nl-NL" b="1" dirty="0"/>
                    </a:p>
                  </a:txBody>
                  <a:tcPr>
                    <a:solidFill>
                      <a:srgbClr val="E3007C">
                        <a:alpha val="26000"/>
                      </a:srgb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fr-BE" sz="1000" b="1" kern="1200">
                        <a:solidFill>
                          <a:schemeClr val="tx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fr-BE" sz="1000" b="1" kern="1200">
                        <a:solidFill>
                          <a:schemeClr val="tx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fr-BE" sz="1000" b="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11:00 coffee break</a:t>
                      </a:r>
                    </a:p>
                  </a:txBody>
                  <a:tcPr>
                    <a:solidFill>
                      <a:schemeClr val="bg1">
                        <a:lumMod val="50000"/>
                        <a:alpha val="26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sz="1000" b="1" kern="1200">
                        <a:solidFill>
                          <a:schemeClr val="tx1"/>
                        </a:solidFill>
                        <a:highlight>
                          <a:srgbClr val="FF00FF"/>
                        </a:highlight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sz="1000" b="1" kern="1200">
                        <a:solidFill>
                          <a:schemeClr val="tx1"/>
                        </a:solidFill>
                        <a:highlight>
                          <a:srgbClr val="FF00FF"/>
                        </a:highlight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11:15-12:45</a:t>
                      </a:r>
                      <a:br>
                        <a:rPr lang="fr-BE" sz="1000" b="0" i="1" kern="1200" dirty="0">
                          <a:solidFill>
                            <a:srgbClr val="000000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r>
                        <a:rPr lang="fr-BE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Panel discussion </a:t>
                      </a:r>
                      <a:r>
                        <a:rPr lang="fr-BE" sz="1000" b="1" kern="1200" noProof="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Addressing</a:t>
                      </a:r>
                      <a:r>
                        <a:rPr lang="fr-BE" sz="1000" b="1" kern="1200" noProof="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challenges of </a:t>
                      </a:r>
                      <a:r>
                        <a:rPr lang="fr-BE" sz="1000" b="1" kern="1200" noProof="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multilingualism</a:t>
                      </a:r>
                      <a:r>
                        <a:rPr lang="fr-BE" sz="1000" b="1" kern="1200" noProof="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in the cultural </a:t>
                      </a:r>
                      <a:r>
                        <a:rPr lang="fr-BE" sz="1000" b="1" kern="1200" noProof="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sector</a:t>
                      </a:r>
                      <a:r>
                        <a:rPr lang="fr-BE" sz="1000" b="1" kern="1200" noProof="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and </a:t>
                      </a:r>
                      <a:r>
                        <a:rPr lang="fr-BE" sz="1000" b="1" kern="1200" noProof="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beyond</a:t>
                      </a:r>
                      <a:br>
                        <a:rPr lang="fr-BE" sz="1000" b="1" kern="1200" noProof="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r>
                        <a:rPr lang="fr-BE" sz="1000" b="0" i="1" kern="1200" noProof="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Panel</a:t>
                      </a:r>
                      <a:r>
                        <a:rPr lang="fr-BE" sz="1000" b="1" kern="1200" noProof="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: </a:t>
                      </a:r>
                      <a:r>
                        <a:rPr lang="nl-BE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Magdalena Van den Broeck </a:t>
                      </a:r>
                      <a:r>
                        <a:rPr lang="nl-BE" sz="1000" b="0" i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Liskova</a:t>
                      </a:r>
                      <a:r>
                        <a:rPr lang="nl-BE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(</a:t>
                      </a:r>
                      <a:r>
                        <a:rPr lang="nl-BE" sz="1000" b="0" i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Bozar</a:t>
                      </a:r>
                      <a:r>
                        <a:rPr lang="nl-BE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), Esther De </a:t>
                      </a:r>
                      <a:r>
                        <a:rPr lang="nl-BE" sz="1000" b="0" i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Soomer</a:t>
                      </a:r>
                      <a:r>
                        <a:rPr lang="nl-BE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(Klarafestival), Dries </a:t>
                      </a:r>
                      <a:r>
                        <a:rPr lang="nl-BE" sz="1000" b="0" i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Debackere</a:t>
                      </a:r>
                      <a:r>
                        <a:rPr lang="nl-BE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(De Taalsector) </a:t>
                      </a:r>
                      <a:endParaRPr lang="fr-BE" sz="1000" b="0" i="1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007C">
                        <a:alpha val="26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11:30-12:30</a:t>
                      </a:r>
                    </a:p>
                    <a:p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Interactive session</a:t>
                      </a:r>
                    </a:p>
                    <a:p>
                      <a:r>
                        <a:rPr lang="fr-BE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Jo </a:t>
                      </a:r>
                      <a:r>
                        <a:rPr lang="fr-BE" sz="1000" b="0" i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Angouri</a:t>
                      </a:r>
                      <a:r>
                        <a:rPr lang="fr-BE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(UW):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lvl="0">
                        <a:buNone/>
                      </a:pPr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Multilingualism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Research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: Future Directions</a:t>
                      </a:r>
                    </a:p>
                  </a:txBody>
                  <a:tcPr>
                    <a:solidFill>
                      <a:srgbClr val="1EABD5">
                        <a:alpha val="26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428709"/>
                  </a:ext>
                </a:extLst>
              </a:tr>
              <a:tr h="305614">
                <a:tc vMerge="1">
                  <a:txBody>
                    <a:bodyPr/>
                    <a:lstStyle/>
                    <a:p>
                      <a:endParaRPr lang="fr-BE" sz="1000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 sz="1000" kern="1200" dirty="0">
                        <a:solidFill>
                          <a:schemeClr val="tx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11:30-12:30</a:t>
                      </a:r>
                    </a:p>
                    <a:p>
                      <a:r>
                        <a:rPr lang="en-US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Agnes </a:t>
                      </a:r>
                      <a:r>
                        <a:rPr lang="en-US" sz="1000" b="0" i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Pisanski</a:t>
                      </a:r>
                      <a:r>
                        <a:rPr lang="en-US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Peterlin (UL) </a:t>
                      </a:r>
                      <a:br>
                        <a:rPr lang="en-US" sz="1000" kern="1200" dirty="0">
                          <a:solidFill>
                            <a:srgbClr val="000000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r>
                        <a:rPr lang="en-US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Exploring self-translation in multilingual settings </a:t>
                      </a:r>
                      <a:endParaRPr lang="fr-BE" sz="1000" b="0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007C">
                        <a:alpha val="26000"/>
                      </a:srgb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126753"/>
                  </a:ext>
                </a:extLst>
              </a:tr>
              <a:tr h="560294">
                <a:tc rowSpan="2">
                  <a:txBody>
                    <a:bodyPr/>
                    <a:lstStyle/>
                    <a:p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12:00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fr-BE" sz="1000" kern="1200" dirty="0">
                        <a:solidFill>
                          <a:schemeClr val="bg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  <a:p>
                      <a:r>
                        <a:rPr lang="fr-BE" sz="1000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12:30 – 14:00</a:t>
                      </a:r>
                      <a:br>
                        <a:rPr lang="fr-BE" sz="1000" kern="1200" dirty="0">
                          <a:solidFill>
                            <a:srgbClr val="FFFFFF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r>
                        <a:rPr lang="fr-BE" sz="1000" b="1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Registration, sandwich lunch</a:t>
                      </a:r>
                    </a:p>
                  </a:txBody>
                  <a:tcPr>
                    <a:solidFill>
                      <a:srgbClr val="141A4D">
                        <a:alpha val="46000"/>
                      </a:srgbClr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en-US" sz="1000" kern="1200">
                        <a:solidFill>
                          <a:schemeClr val="tx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1000" kern="1200">
                        <a:solidFill>
                          <a:schemeClr val="tx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1000" kern="1200">
                        <a:solidFill>
                          <a:schemeClr val="tx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11:30-12:30</a:t>
                      </a:r>
                    </a:p>
                    <a:p>
                      <a:r>
                        <a:rPr lang="en-US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Agnes Pisanski Peterlin (UL) </a:t>
                      </a:r>
                      <a:br>
                        <a:rPr lang="en-US" sz="1000" kern="1200" dirty="0">
                          <a:solidFill>
                            <a:srgbClr val="000000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r>
                        <a:rPr lang="en-US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Exploring self-translation in multilingual settings </a:t>
                      </a:r>
                      <a:endParaRPr lang="fr-BE" sz="1000" b="1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007C">
                        <a:alpha val="26000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 sz="1000" kern="1200">
                        <a:solidFill>
                          <a:schemeClr val="tx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 sz="1000" kern="1200">
                        <a:solidFill>
                          <a:schemeClr val="tx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defTabSz="914400">
                        <a:tabLst/>
                        <a:defRPr/>
                      </a:pPr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 sz="1000" kern="1200">
                        <a:solidFill>
                          <a:schemeClr val="tx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31927"/>
                  </a:ext>
                </a:extLst>
              </a:tr>
              <a:tr h="140073">
                <a:tc vMerge="1">
                  <a:txBody>
                    <a:bodyPr/>
                    <a:lstStyle/>
                    <a:p>
                      <a:endParaRPr lang="fr-BE" sz="1000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BE" sz="1000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12:30-14:00</a:t>
                      </a:r>
                    </a:p>
                    <a:p>
                      <a:pPr marL="0" algn="l" defTabSz="914400" rtl="0" eaLnBrk="1" latinLnBrk="0" hangingPunct="1"/>
                      <a:r>
                        <a:rPr lang="fr-BE" sz="1000" b="1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Lunch at VUB Resto</a:t>
                      </a:r>
                      <a:endParaRPr lang="nl-NL" b="1" dirty="0"/>
                    </a:p>
                  </a:txBody>
                  <a:tcPr>
                    <a:solidFill>
                      <a:srgbClr val="141A4D">
                        <a:alpha val="46000"/>
                      </a:srgb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BE" sz="1000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12:30-14:00</a:t>
                      </a:r>
                    </a:p>
                    <a:p>
                      <a:pPr marL="0" algn="l" defTabSz="914400" rtl="0" eaLnBrk="1" latinLnBrk="0" hangingPunct="1"/>
                      <a:r>
                        <a:rPr lang="fr-BE" sz="1000" b="1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Lunch at VUB Resto</a:t>
                      </a:r>
                      <a:endParaRPr lang="fr-BE" sz="1000" b="0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141A4D">
                        <a:alpha val="46000"/>
                      </a:srgb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lang="fr-BE" sz="1000" b="0" i="0" u="none" strike="noStrike" kern="1200" noProof="0" dirty="0">
                          <a:solidFill>
                            <a:schemeClr val="bg1"/>
                          </a:solidFill>
                          <a:latin typeface="Montserrat"/>
                        </a:rPr>
                        <a:t>12:45-14:30</a:t>
                      </a:r>
                      <a:endParaRPr lang="fr-BE" sz="1000" kern="1200" dirty="0">
                        <a:solidFill>
                          <a:schemeClr val="bg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  <a:p>
                      <a:pPr marL="0" lvl="0" algn="l" defTabSz="914400">
                        <a:buNone/>
                      </a:pPr>
                      <a:r>
                        <a:rPr lang="fr-BE" sz="1000" b="1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Lunch at KBR</a:t>
                      </a:r>
                      <a:endParaRPr lang="fr-BE" sz="1000" b="0" i="1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141A4D">
                        <a:alpha val="46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lang="fr-BE" sz="1000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12:30–13.45</a:t>
                      </a:r>
                    </a:p>
                    <a:p>
                      <a:pPr marL="0" lvl="0" algn="l">
                        <a:buNone/>
                      </a:pPr>
                      <a:r>
                        <a:rPr lang="fr-BE" sz="1000" b="1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Lunch at VUB Resto</a:t>
                      </a:r>
                      <a:endParaRPr lang="fr-BE" sz="1000" b="1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141A4D">
                        <a:alpha val="46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6095217"/>
                  </a:ext>
                </a:extLst>
              </a:tr>
              <a:tr h="254678">
                <a:tc>
                  <a:txBody>
                    <a:bodyPr/>
                    <a:lstStyle/>
                    <a:p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13:00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BE" sz="1000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12:30-14:00</a:t>
                      </a:r>
                    </a:p>
                    <a:p>
                      <a:pPr marL="0" algn="l" defTabSz="914400" rtl="0" eaLnBrk="1" latinLnBrk="0" hangingPunct="1"/>
                      <a:r>
                        <a:rPr lang="fr-BE" sz="1000" b="1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Lunch at VUB Resto</a:t>
                      </a:r>
                      <a:endParaRPr lang="nl-NL" b="1" dirty="0"/>
                    </a:p>
                  </a:txBody>
                  <a:tcPr>
                    <a:solidFill>
                      <a:srgbClr val="141A4D">
                        <a:alpha val="46000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BE" sz="1000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12:30-14:00</a:t>
                      </a:r>
                    </a:p>
                    <a:p>
                      <a:pPr marL="0" algn="l" defTabSz="914400" rtl="0" eaLnBrk="1" latinLnBrk="0" hangingPunct="1"/>
                      <a:r>
                        <a:rPr lang="fr-BE" sz="1000" b="1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Lunch at VUB Resto</a:t>
                      </a:r>
                      <a:endParaRPr lang="fr-BE" sz="1000" b="1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141A4D">
                        <a:alpha val="46000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lang="fr-BE" sz="1000" b="0" i="0" u="none" strike="noStrike" kern="1200" noProof="0" dirty="0">
                          <a:solidFill>
                            <a:schemeClr val="bg1"/>
                          </a:solidFill>
                          <a:latin typeface="Montserrat"/>
                        </a:rPr>
                        <a:t>12:45-14:30</a:t>
                      </a:r>
                      <a:endParaRPr lang="fr-BE" sz="1000" kern="1200" dirty="0">
                        <a:solidFill>
                          <a:schemeClr val="bg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  <a:p>
                      <a:pPr marL="0" lvl="0" algn="l" defTabSz="914400">
                        <a:buNone/>
                      </a:pPr>
                      <a:r>
                        <a:rPr lang="fr-BE" sz="1000" b="1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Lunch at KBR</a:t>
                      </a:r>
                      <a:endParaRPr lang="fr-BE" sz="1000" b="0" i="1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141A4D">
                        <a:alpha val="46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lang="fr-BE" sz="1000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12:30–14:00</a:t>
                      </a:r>
                    </a:p>
                    <a:p>
                      <a:pPr marL="0" lvl="0" algn="l">
                        <a:buNone/>
                      </a:pPr>
                      <a:r>
                        <a:rPr lang="fr-BE" sz="1000" b="1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Lunch at VUB Resto</a:t>
                      </a:r>
                      <a:endParaRPr lang="fr-BE" sz="1000" b="1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141A4D">
                        <a:alpha val="46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1238875"/>
                  </a:ext>
                </a:extLst>
              </a:tr>
              <a:tr h="547560">
                <a:tc>
                  <a:txBody>
                    <a:bodyPr/>
                    <a:lstStyle/>
                    <a:p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14:00-15:00</a:t>
                      </a:r>
                      <a:b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Welcome &amp;  </a:t>
                      </a:r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icebreaking</a:t>
                      </a:r>
                      <a:endParaRPr lang="fr-BE" sz="1000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007C">
                        <a:alpha val="26000"/>
                      </a:srgb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BE" sz="1000" b="0" i="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14:15-15:00</a:t>
                      </a:r>
                    </a:p>
                    <a:p>
                      <a:r>
                        <a:rPr lang="fr-BE" sz="1000" b="1" i="0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Guided</a:t>
                      </a:r>
                      <a:r>
                        <a:rPr lang="fr-BE" sz="1000" b="1" i="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000" b="1" i="0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reflection</a:t>
                      </a:r>
                      <a:r>
                        <a:rPr lang="fr-BE" sz="1000" b="1" i="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session </a:t>
                      </a:r>
                      <a:r>
                        <a:rPr lang="fr-BE" sz="1000" b="0" i="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(</a:t>
                      </a:r>
                      <a:r>
                        <a:rPr lang="fr-BE" sz="1000" b="0" i="0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individual</a:t>
                      </a:r>
                      <a:r>
                        <a:rPr lang="fr-BE" sz="1000" b="0" i="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group </a:t>
                      </a:r>
                      <a:r>
                        <a:rPr lang="fr-BE" sz="1000" b="0" i="0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work</a:t>
                      </a:r>
                      <a:r>
                        <a:rPr lang="fr-BE" sz="1000" b="0" i="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>
                    <a:solidFill>
                      <a:srgbClr val="1EABD5">
                        <a:alpha val="26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sz="1000" kern="1200">
                        <a:solidFill>
                          <a:schemeClr val="tx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sz="1000" kern="1200">
                        <a:solidFill>
                          <a:schemeClr val="tx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fr-BE" sz="1000" b="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14:15-15:00</a:t>
                      </a:r>
                    </a:p>
                    <a:p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Guided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reflection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session </a:t>
                      </a:r>
                      <a:r>
                        <a:rPr lang="fr-BE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(</a:t>
                      </a:r>
                      <a:r>
                        <a:rPr lang="fr-BE" sz="1000" b="0" i="0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individual</a:t>
                      </a:r>
                      <a:r>
                        <a:rPr lang="fr-BE" sz="1000" b="0" i="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group </a:t>
                      </a:r>
                      <a:r>
                        <a:rPr lang="fr-BE" sz="1000" b="0" i="0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work</a:t>
                      </a:r>
                      <a:r>
                        <a:rPr lang="fr-BE" sz="1000" b="0" i="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>
                    <a:solidFill>
                      <a:srgbClr val="1EABD5">
                        <a:alpha val="26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sz="1000" kern="1200">
                        <a:solidFill>
                          <a:schemeClr val="tx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sz="1000" kern="1200">
                        <a:solidFill>
                          <a:schemeClr val="tx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14:30-15:30</a:t>
                      </a:r>
                    </a:p>
                    <a:p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Multilingual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CityWalk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including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landmarks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linked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to challenges of </a:t>
                      </a:r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multilingualism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fr-BE" sz="1000" b="1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15:30-17:00</a:t>
                      </a:r>
                      <a:b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Guided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tour House of </a:t>
                      </a:r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European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History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/</a:t>
                      </a:r>
                      <a:b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EU </a:t>
                      </a:r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Parlamentarium</a:t>
                      </a:r>
                      <a:endParaRPr lang="fr-BE" sz="1000" b="1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000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  <a:p>
                      <a:endParaRPr lang="fr-BE" sz="1000" b="1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1EABD5">
                        <a:alpha val="26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14:00-16:00</a:t>
                      </a:r>
                      <a:endParaRPr lang="fr-BE" sz="1000" kern="1200" dirty="0">
                        <a:solidFill>
                          <a:schemeClr val="tx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Student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presentations</a:t>
                      </a:r>
                      <a:endParaRPr lang="fr-BE" sz="1000" b="1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007C">
                        <a:alpha val="26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109480"/>
                  </a:ext>
                </a:extLst>
              </a:tr>
              <a:tr h="560294">
                <a:tc rowSpan="2">
                  <a:txBody>
                    <a:bodyPr/>
                    <a:lstStyle/>
                    <a:p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15:00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15:00 – 17:00</a:t>
                      </a:r>
                      <a:br>
                        <a:rPr lang="fr-BE" sz="1000" kern="1200" dirty="0">
                          <a:solidFill>
                            <a:srgbClr val="000000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r>
                        <a:rPr lang="fr-BE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Kim </a:t>
                      </a:r>
                      <a:r>
                        <a:rPr lang="fr-BE" sz="1000" b="0" i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Wallmach</a:t>
                      </a:r>
                      <a:r>
                        <a:rPr lang="fr-BE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(</a:t>
                      </a:r>
                      <a:r>
                        <a:rPr lang="fr-BE" sz="1000" b="0" i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Stellenbosch</a:t>
                      </a:r>
                      <a:r>
                        <a:rPr lang="fr-BE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000" b="0" i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University</a:t>
                      </a:r>
                      <a:r>
                        <a:rPr lang="fr-BE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): </a:t>
                      </a:r>
                    </a:p>
                    <a:p>
                      <a:pPr lvl="0">
                        <a:buNone/>
                      </a:pPr>
                      <a:r>
                        <a:rPr lang="en-US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Storytelling: cohesion in a multilingual society</a:t>
                      </a:r>
                      <a:endParaRPr lang="fr-BE" sz="1000" b="1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007C">
                        <a:alpha val="26000"/>
                      </a:srgb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BE" sz="1000" b="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15:00 – 18:00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Interactive sessions 3 groups (</a:t>
                      </a:r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alternating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each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hour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):</a:t>
                      </a:r>
                      <a:br>
                        <a:rPr lang="fr-BE" sz="1000" kern="1200" dirty="0">
                          <a:solidFill>
                            <a:srgbClr val="000000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endParaRPr lang="en-GB" sz="1000" b="1" kern="1200" dirty="0">
                        <a:solidFill>
                          <a:srgbClr val="000000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1EABD5">
                        <a:alpha val="26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b="1" kern="1200">
                        <a:solidFill>
                          <a:srgbClr val="000000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b="1" kern="1200">
                        <a:solidFill>
                          <a:srgbClr val="000000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BE" sz="1000" b="0" i="0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15:00 – 18:00 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Interactive sessions 3 groups (</a:t>
                      </a:r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alternating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each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hour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):</a:t>
                      </a:r>
                      <a:endParaRPr lang="fr-BE" sz="1000" b="1" kern="1200" dirty="0">
                        <a:solidFill>
                          <a:srgbClr val="000000"/>
                        </a:solidFill>
                        <a:highlight>
                          <a:srgbClr val="FF00FF"/>
                        </a:highlight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1EABD5">
                        <a:alpha val="26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sz="1000" kern="1200">
                        <a:solidFill>
                          <a:schemeClr val="tx1"/>
                        </a:solidFill>
                        <a:highlight>
                          <a:srgbClr val="FF00FF"/>
                        </a:highlight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sz="1000" kern="1200">
                        <a:solidFill>
                          <a:schemeClr val="tx1"/>
                        </a:solidFill>
                        <a:highlight>
                          <a:srgbClr val="FF00FF"/>
                        </a:highlight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 sz="1000" kern="1200">
                        <a:solidFill>
                          <a:schemeClr val="tx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390557"/>
                  </a:ext>
                </a:extLst>
              </a:tr>
              <a:tr h="140073">
                <a:tc vMerge="1">
                  <a:txBody>
                    <a:bodyPr/>
                    <a:lstStyle/>
                    <a:p>
                      <a:endParaRPr lang="fr-BE" sz="1000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fr-BE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Kim </a:t>
                      </a:r>
                      <a:r>
                        <a:rPr lang="fr-BE" sz="1000" b="0" i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Wallmach</a:t>
                      </a:r>
                      <a:r>
                        <a:rPr lang="fr-BE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(SU): </a:t>
                      </a:r>
                    </a:p>
                    <a:p>
                      <a:r>
                        <a:rPr lang="en-US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Role of language in student’s journey </a:t>
                      </a:r>
                    </a:p>
                  </a:txBody>
                  <a:tcPr>
                    <a:solidFill>
                      <a:srgbClr val="1EABD5">
                        <a:alpha val="26000"/>
                      </a:srgb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1000" b="0" i="1" u="none" strike="noStrike" kern="1200" noProof="0" dirty="0" err="1">
                          <a:solidFill>
                            <a:schemeClr val="tx1"/>
                          </a:solidFill>
                          <a:latin typeface="Montserrat"/>
                        </a:rPr>
                        <a:t>Agnes</a:t>
                      </a:r>
                      <a:r>
                        <a:rPr lang="fr-BE" sz="1000" b="0" i="1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 </a:t>
                      </a:r>
                      <a:r>
                        <a:rPr lang="fr-BE" sz="1000" b="0" i="1" u="none" strike="noStrike" kern="1200" noProof="0" dirty="0" err="1">
                          <a:solidFill>
                            <a:schemeClr val="tx1"/>
                          </a:solidFill>
                          <a:latin typeface="Montserrat"/>
                        </a:rPr>
                        <a:t>Pisanski</a:t>
                      </a:r>
                      <a:r>
                        <a:rPr lang="fr-BE" sz="1000" b="0" i="1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 </a:t>
                      </a:r>
                      <a:r>
                        <a:rPr lang="fr-BE" sz="1000" b="0" i="1" u="none" strike="noStrike" kern="1200" noProof="0" dirty="0" err="1">
                          <a:solidFill>
                            <a:schemeClr val="tx1"/>
                          </a:solidFill>
                          <a:latin typeface="Montserrat"/>
                        </a:rPr>
                        <a:t>Peterlin</a:t>
                      </a:r>
                      <a:r>
                        <a:rPr lang="fr-BE" sz="1000" b="0" i="1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 (UL):</a:t>
                      </a:r>
                      <a:r>
                        <a:rPr lang="fr-BE" sz="1000" b="1" i="0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 </a:t>
                      </a:r>
                      <a:endParaRPr lang="en-US" sz="1000" b="1" i="0" u="none" strike="noStrike" kern="1200" noProof="0" dirty="0">
                        <a:solidFill>
                          <a:srgbClr val="000000"/>
                        </a:solidFill>
                        <a:latin typeface="Montserrat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ML, translation, English as lingua franca? 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1" i="0" u="none" strike="noStrike" kern="1200" noProof="0" dirty="0">
                        <a:solidFill>
                          <a:schemeClr val="tx1"/>
                        </a:solidFill>
                        <a:latin typeface="Montserrat"/>
                      </a:endParaRPr>
                    </a:p>
                  </a:txBody>
                  <a:tcPr>
                    <a:solidFill>
                      <a:srgbClr val="1EABD5">
                        <a:alpha val="26000"/>
                      </a:srgb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1000" b="0" i="1" u="none" strike="noStrike" kern="1200" noProof="0" dirty="0" err="1">
                          <a:solidFill>
                            <a:schemeClr val="tx1"/>
                          </a:solidFill>
                          <a:latin typeface="Montserrat"/>
                        </a:rPr>
                        <a:t>Agnes</a:t>
                      </a:r>
                      <a:r>
                        <a:rPr lang="fr-BE" sz="1000" b="0" i="1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 </a:t>
                      </a:r>
                      <a:r>
                        <a:rPr lang="fr-BE" sz="1000" b="0" i="1" u="none" strike="noStrike" kern="1200" noProof="0" dirty="0" err="1">
                          <a:solidFill>
                            <a:schemeClr val="tx1"/>
                          </a:solidFill>
                          <a:latin typeface="Montserrat"/>
                        </a:rPr>
                        <a:t>Pisanski</a:t>
                      </a:r>
                      <a:r>
                        <a:rPr lang="fr-BE" sz="1000" b="0" i="1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 </a:t>
                      </a:r>
                      <a:r>
                        <a:rPr lang="fr-BE" sz="1000" b="0" i="1" u="none" strike="noStrike" kern="1200" noProof="0" dirty="0" err="1">
                          <a:solidFill>
                            <a:schemeClr val="tx1"/>
                          </a:solidFill>
                          <a:latin typeface="Montserrat"/>
                        </a:rPr>
                        <a:t>Peterlin</a:t>
                      </a:r>
                      <a:r>
                        <a:rPr lang="fr-BE" sz="1000" b="0" i="1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 (UL):</a:t>
                      </a:r>
                      <a:r>
                        <a:rPr lang="fr-BE" sz="1000" b="1" i="0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 </a:t>
                      </a:r>
                      <a:endParaRPr lang="en-US" sz="1000" b="1" i="0" u="none" strike="noStrike" kern="1200" noProof="0" dirty="0">
                        <a:solidFill>
                          <a:srgbClr val="000000"/>
                        </a:solidFill>
                        <a:latin typeface="Montserrat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ML, translation, English as lingua franca? 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1" i="0" u="none" strike="noStrike" kern="1200" noProof="0" dirty="0">
                        <a:solidFill>
                          <a:schemeClr val="tx1"/>
                        </a:solidFill>
                        <a:latin typeface="Montserrat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1" i="0" u="none" strike="noStrike" kern="1200" noProof="0" dirty="0">
                        <a:solidFill>
                          <a:srgbClr val="000000"/>
                        </a:solidFill>
                        <a:latin typeface="Montserrat"/>
                      </a:endParaRPr>
                    </a:p>
                  </a:txBody>
                  <a:tcPr>
                    <a:solidFill>
                      <a:srgbClr val="1EABD5">
                        <a:alpha val="26000"/>
                      </a:srgb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b="0" i="1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Beatrijs Wille (VUB) </a:t>
                      </a:r>
                      <a:endParaRPr lang="en-US" sz="1000" b="0" i="1" u="none" strike="noStrike" kern="1200" noProof="0" dirty="0">
                        <a:solidFill>
                          <a:srgbClr val="000000"/>
                        </a:solidFill>
                        <a:latin typeface="Montserrat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b="1" i="0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Exploring Multi-</a:t>
                      </a:r>
                      <a:r>
                        <a:rPr lang="en-US" sz="1000" b="1" i="0" u="none" strike="noStrike" kern="1200" noProof="0" dirty="0" err="1">
                          <a:solidFill>
                            <a:schemeClr val="tx1"/>
                          </a:solidFill>
                          <a:latin typeface="Montserrat"/>
                        </a:rPr>
                        <a:t>lingualism</a:t>
                      </a:r>
                      <a:r>
                        <a:rPr lang="en-US" sz="1000" b="1" i="0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 with a Sign Language</a:t>
                      </a:r>
                      <a:endParaRPr lang="en-US" sz="1000" b="1" i="0" u="none" strike="noStrike" kern="1200" noProof="0" dirty="0">
                        <a:solidFill>
                          <a:srgbClr val="000000"/>
                        </a:solidFill>
                        <a:latin typeface="Montserrat"/>
                      </a:endParaRPr>
                    </a:p>
                  </a:txBody>
                  <a:tcPr>
                    <a:solidFill>
                      <a:srgbClr val="1EABD5">
                        <a:alpha val="26000"/>
                      </a:srgb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b="0" i="1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Beatrijs Wille (VUB) </a:t>
                      </a:r>
                      <a:endParaRPr lang="en-US" sz="1000" b="0" i="1" u="none" strike="noStrike" kern="1200" noProof="0" dirty="0">
                        <a:solidFill>
                          <a:srgbClr val="000000"/>
                        </a:solidFill>
                        <a:latin typeface="Montserrat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b="1" i="0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Exploring Multi-</a:t>
                      </a:r>
                      <a:r>
                        <a:rPr lang="en-US" sz="1000" b="1" i="0" u="none" strike="noStrike" kern="1200" noProof="0" dirty="0" err="1">
                          <a:solidFill>
                            <a:schemeClr val="tx1"/>
                          </a:solidFill>
                          <a:latin typeface="Montserrat"/>
                        </a:rPr>
                        <a:t>lingualism</a:t>
                      </a:r>
                      <a:r>
                        <a:rPr lang="en-US" sz="1000" b="1" i="0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 with a Sign Language</a:t>
                      </a:r>
                      <a:endParaRPr lang="fr-BE" dirty="0"/>
                    </a:p>
                  </a:txBody>
                  <a:tcPr>
                    <a:solidFill>
                      <a:srgbClr val="1EABD5">
                        <a:alpha val="26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Marcella </a:t>
                      </a:r>
                      <a:r>
                        <a:rPr lang="fr-FR" sz="1000" b="0" i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Menegale</a:t>
                      </a:r>
                      <a:r>
                        <a:rPr lang="fr-FR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(UNIVE):</a:t>
                      </a:r>
                      <a:br>
                        <a:rPr lang="fr-FR" sz="1000" b="1" kern="1200" dirty="0">
                          <a:solidFill>
                            <a:srgbClr val="000000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Raise awareness of multilingual identity in a multilingual world.</a:t>
                      </a:r>
                    </a:p>
                  </a:txBody>
                  <a:tcPr>
                    <a:solidFill>
                      <a:srgbClr val="1EABD5">
                        <a:alpha val="26000"/>
                      </a:srgb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000" b="0" i="1" u="none" strike="noStrike" kern="1200" noProof="0" dirty="0" err="1">
                          <a:solidFill>
                            <a:schemeClr val="tx1"/>
                          </a:solidFill>
                          <a:latin typeface="Montserrat"/>
                        </a:rPr>
                        <a:t>Töhötöm</a:t>
                      </a:r>
                      <a:r>
                        <a:rPr lang="fr-BE" sz="1000" b="0" i="1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 Arpad Szabo (BBU):</a:t>
                      </a:r>
                      <a:r>
                        <a:rPr lang="fr-BE" sz="1000" b="1" i="0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 </a:t>
                      </a:r>
                      <a:r>
                        <a:rPr lang="en-US" sz="1000" b="1" i="0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(Dis)advantages ethnic groups in a (nation) state</a:t>
                      </a:r>
                      <a:endParaRPr lang="en-GB" sz="1000" b="1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1EABD5">
                        <a:alpha val="26000"/>
                      </a:srgb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r>
                        <a:rPr lang="fr-BE" sz="1000" b="0" i="1" u="none" strike="noStrike" kern="1200" noProof="0" dirty="0" err="1">
                          <a:solidFill>
                            <a:schemeClr val="tx1"/>
                          </a:solidFill>
                          <a:latin typeface="Montserrat"/>
                        </a:rPr>
                        <a:t>Töhötöm</a:t>
                      </a:r>
                      <a:r>
                        <a:rPr lang="fr-BE" sz="1000" b="0" i="1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 Arpad Szabo (BBU):</a:t>
                      </a:r>
                      <a:r>
                        <a:rPr lang="fr-BE" sz="1000" b="1" i="0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 </a:t>
                      </a:r>
                      <a:r>
                        <a:rPr lang="en-US" sz="1000" b="1" i="0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(Dis)advantages ethnic groups in a (nation) state</a:t>
                      </a:r>
                      <a:endParaRPr lang="fr-BE" dirty="0"/>
                    </a:p>
                  </a:txBody>
                  <a:tcPr>
                    <a:solidFill>
                      <a:srgbClr val="1EABD5">
                        <a:alpha val="26000"/>
                      </a:srgb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BE" sz="1000" b="0" i="1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Claire Huguet (CY)</a:t>
                      </a:r>
                      <a:r>
                        <a:rPr lang="fr-BE" sz="1000" b="1" i="0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: </a:t>
                      </a:r>
                      <a:endParaRPr lang="fr-BE" sz="1000" b="1" i="0" u="none" strike="noStrike" kern="1200" noProof="0" dirty="0">
                        <a:solidFill>
                          <a:schemeClr val="tx1"/>
                        </a:solidFill>
                        <a:highlight>
                          <a:srgbClr val="FF00FF"/>
                        </a:highlight>
                        <a:latin typeface="Montserrat"/>
                      </a:endParaRPr>
                    </a:p>
                    <a:p>
                      <a:pPr lvl="0">
                        <a:buNone/>
                      </a:pPr>
                      <a:r>
                        <a:rPr lang="fr-BE" sz="1000" b="1" i="0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Code-</a:t>
                      </a:r>
                      <a:r>
                        <a:rPr lang="fr-BE" sz="1000" b="1" i="0" u="none" strike="noStrike" kern="1200" noProof="0" dirty="0" err="1">
                          <a:solidFill>
                            <a:schemeClr val="tx1"/>
                          </a:solidFill>
                          <a:latin typeface="Montserrat"/>
                        </a:rPr>
                        <a:t>switching</a:t>
                      </a:r>
                      <a:r>
                        <a:rPr lang="fr-BE" sz="1000" b="1" i="0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 and </a:t>
                      </a:r>
                      <a:r>
                        <a:rPr lang="fr-BE" sz="1000" b="1" i="0" u="none" strike="noStrike" kern="1200" noProof="0" dirty="0" err="1">
                          <a:solidFill>
                            <a:schemeClr val="tx1"/>
                          </a:solidFill>
                          <a:latin typeface="Montserrat"/>
                        </a:rPr>
                        <a:t>creativity</a:t>
                      </a:r>
                      <a:endParaRPr lang="en-GB" sz="1000" b="1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1EABD5">
                        <a:alpha val="26000"/>
                      </a:srgb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BE" sz="1000" b="0" i="1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Claire Huguet (CY)</a:t>
                      </a:r>
                      <a:r>
                        <a:rPr lang="fr-BE" sz="1000" b="1" i="0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: </a:t>
                      </a:r>
                      <a:endParaRPr lang="fr-BE" sz="1000" b="1" i="0" u="none" strike="noStrike" kern="1200" noProof="0" dirty="0">
                        <a:solidFill>
                          <a:schemeClr val="tx1"/>
                        </a:solidFill>
                        <a:highlight>
                          <a:srgbClr val="FF00FF"/>
                        </a:highlight>
                        <a:latin typeface="Montserrat"/>
                      </a:endParaRPr>
                    </a:p>
                    <a:p>
                      <a:pPr lvl="0">
                        <a:buNone/>
                      </a:pPr>
                      <a:r>
                        <a:rPr lang="fr-BE" sz="1000" b="1" i="0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Code-</a:t>
                      </a:r>
                      <a:r>
                        <a:rPr lang="fr-BE" sz="1000" b="1" i="0" u="none" strike="noStrike" kern="1200" noProof="0" dirty="0" err="1">
                          <a:solidFill>
                            <a:schemeClr val="tx1"/>
                          </a:solidFill>
                          <a:latin typeface="Montserrat"/>
                        </a:rPr>
                        <a:t>switching</a:t>
                      </a:r>
                      <a:r>
                        <a:rPr lang="fr-BE" sz="1000" b="1" i="0" u="none" strike="noStrike" kern="1200" noProof="0" dirty="0">
                          <a:solidFill>
                            <a:schemeClr val="tx1"/>
                          </a:solidFill>
                          <a:latin typeface="Montserrat"/>
                        </a:rPr>
                        <a:t> and </a:t>
                      </a:r>
                      <a:r>
                        <a:rPr lang="fr-BE" sz="1000" b="1" i="0" u="none" strike="noStrike" kern="1200" noProof="0" dirty="0" err="1">
                          <a:solidFill>
                            <a:schemeClr val="tx1"/>
                          </a:solidFill>
                          <a:latin typeface="Montserrat"/>
                        </a:rPr>
                        <a:t>creativity</a:t>
                      </a:r>
                      <a:endParaRPr lang="fr-BE" dirty="0"/>
                    </a:p>
                  </a:txBody>
                  <a:tcPr>
                    <a:solidFill>
                      <a:srgbClr val="1EABD5">
                        <a:alpha val="26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 sz="1000" b="1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3007C">
                        <a:alpha val="26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431781"/>
                  </a:ext>
                </a:extLst>
              </a:tr>
              <a:tr h="1489874">
                <a:tc>
                  <a:txBody>
                    <a:bodyPr/>
                    <a:lstStyle/>
                    <a:p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16:00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fr-BE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Kim </a:t>
                      </a:r>
                      <a:r>
                        <a:rPr lang="fr-BE" sz="1000" b="0" i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Wallmach</a:t>
                      </a:r>
                      <a:r>
                        <a:rPr lang="fr-BE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(SU): </a:t>
                      </a:r>
                    </a:p>
                    <a:p>
                      <a:r>
                        <a:rPr lang="en-US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How does language play out in a student’s journey from registration to graduation? </a:t>
                      </a:r>
                    </a:p>
                    <a:p>
                      <a:pPr lvl="0">
                        <a:buNone/>
                      </a:pPr>
                      <a:endParaRPr lang="en-GB" sz="1000" b="1" i="0" u="none" strike="noStrike" kern="1200" noProof="0">
                        <a:solidFill>
                          <a:schemeClr val="tx1"/>
                        </a:solidFill>
                        <a:latin typeface="Montserrat"/>
                      </a:endParaRPr>
                    </a:p>
                  </a:txBody>
                  <a:tcPr>
                    <a:solidFill>
                      <a:srgbClr val="1EABD5">
                        <a:alpha val="26000"/>
                      </a:srgb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b="0" i="0" u="none" strike="noStrike" kern="1200" noProof="0" dirty="0">
                        <a:solidFill>
                          <a:schemeClr val="tx1"/>
                        </a:solidFill>
                        <a:latin typeface="Montserrat"/>
                      </a:endParaRPr>
                    </a:p>
                  </a:txBody>
                  <a:tcPr>
                    <a:solidFill>
                      <a:srgbClr val="1EABD5">
                        <a:alpha val="26000"/>
                      </a:srgb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vl="0">
                        <a:buNone/>
                      </a:pPr>
                      <a:endParaRPr lang="en-US" b="1" dirty="0"/>
                    </a:p>
                  </a:txBody>
                  <a:tcPr>
                    <a:solidFill>
                      <a:srgbClr val="1EABD5">
                        <a:alpha val="26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Marcella </a:t>
                      </a:r>
                      <a:r>
                        <a:rPr lang="fr-FR" sz="1000" b="0" i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Menegale</a:t>
                      </a:r>
                      <a:r>
                        <a:rPr lang="fr-FR" sz="1000" b="0" i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(UNIVE):</a:t>
                      </a:r>
                      <a:br>
                        <a:rPr lang="fr-FR" sz="1000" b="1" kern="1200" dirty="0">
                          <a:solidFill>
                            <a:srgbClr val="000000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Speak Your World!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Raise awareness of multilingual identity in a multilingual world.</a:t>
                      </a:r>
                    </a:p>
                    <a:p>
                      <a:pPr lvl="0">
                        <a:buNone/>
                      </a:pPr>
                      <a:endParaRPr lang="fr-BE" sz="1000" kern="120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1EABD5">
                        <a:alpha val="26000"/>
                      </a:srgb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vl="0">
                        <a:buNone/>
                      </a:pPr>
                      <a:endParaRPr lang="nl-NL" b="1" dirty="0"/>
                    </a:p>
                  </a:txBody>
                  <a:tcPr>
                    <a:solidFill>
                      <a:srgbClr val="1EABD5">
                        <a:alpha val="26000"/>
                      </a:srgb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vl="0">
                        <a:buNone/>
                      </a:pPr>
                      <a:endParaRPr lang="fr-BE" sz="1000" b="1" i="0" u="none" strike="noStrike" kern="1200" noProof="0" dirty="0">
                        <a:solidFill>
                          <a:schemeClr val="tx1"/>
                        </a:solidFill>
                        <a:latin typeface="Montserrat"/>
                      </a:endParaRPr>
                    </a:p>
                  </a:txBody>
                  <a:tcPr>
                    <a:solidFill>
                      <a:srgbClr val="1EABD5">
                        <a:alpha val="26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b="0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16:00</a:t>
                      </a:r>
                      <a:br>
                        <a:rPr lang="fr-BE" sz="1000" b="1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</a:br>
                      <a:r>
                        <a:rPr lang="fr-BE" sz="1000" b="1" kern="1200" dirty="0">
                          <a:solidFill>
                            <a:schemeClr val="bg1"/>
                          </a:solidFill>
                          <a:latin typeface="Montserrat"/>
                          <a:ea typeface="+mn-ea"/>
                          <a:cs typeface="+mn-cs"/>
                        </a:rPr>
                        <a:t>Farewell </a:t>
                      </a:r>
                    </a:p>
                  </a:txBody>
                  <a:tcPr>
                    <a:solidFill>
                      <a:srgbClr val="141A4D">
                        <a:alpha val="47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0471343"/>
                  </a:ext>
                </a:extLst>
              </a:tr>
              <a:tr h="42022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BE" sz="100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20:00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BE" sz="1400" kern="1200" dirty="0">
                        <a:solidFill>
                          <a:schemeClr val="bg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fr-BE" sz="1400" kern="1200" dirty="0">
                        <a:solidFill>
                          <a:schemeClr val="bg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sz="1400" kern="1200">
                        <a:solidFill>
                          <a:schemeClr val="bg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sz="1400" kern="1200">
                        <a:solidFill>
                          <a:schemeClr val="bg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fr-BE" sz="1000" b="0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20:00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concerts at Bar Pilar, </a:t>
                      </a:r>
                      <a:r>
                        <a:rPr lang="fr-BE" sz="1000" b="1" kern="1200" dirty="0" err="1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VUB’s</a:t>
                      </a:r>
                      <a:r>
                        <a:rPr lang="fr-BE" sz="1000" b="1" kern="1200" dirty="0">
                          <a:solidFill>
                            <a:schemeClr val="tx1"/>
                          </a:solidFill>
                          <a:latin typeface="Montserrat"/>
                          <a:ea typeface="+mn-ea"/>
                          <a:cs typeface="+mn-cs"/>
                        </a:rPr>
                        <a:t> cultural temple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sz="1400" kern="1200">
                        <a:solidFill>
                          <a:schemeClr val="bg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sz="1400" kern="1200">
                        <a:solidFill>
                          <a:schemeClr val="bg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sz="1400" kern="1200" dirty="0">
                        <a:solidFill>
                          <a:schemeClr val="bg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BE" sz="1400" kern="1200" dirty="0">
                        <a:solidFill>
                          <a:schemeClr val="bg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559979"/>
                  </a:ext>
                </a:extLst>
              </a:tr>
              <a:tr h="636697">
                <a:tc>
                  <a:txBody>
                    <a:bodyPr/>
                    <a:lstStyle/>
                    <a:p>
                      <a:endParaRPr lang="fr-BE" sz="1000" kern="1200" dirty="0">
                        <a:solidFill>
                          <a:schemeClr val="tx1"/>
                        </a:solidFill>
                        <a:latin typeface="Montserra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sz="1000" kern="1200" dirty="0">
                        <a:solidFill>
                          <a:schemeClr val="tx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sz="1000" kern="1200" dirty="0">
                        <a:solidFill>
                          <a:schemeClr val="tx1"/>
                        </a:solidFill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6728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107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2e87156-f585-4bcf-8e40-ee3d0ea59d05" xsi:nil="true"/>
    <lcf76f155ced4ddcb4097134ff3c332f xmlns="833215fc-8983-4302-ad33-8057d884fcc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D644990A789D4B939DA8DBB00EAD07" ma:contentTypeVersion="18" ma:contentTypeDescription="Create a new document." ma:contentTypeScope="" ma:versionID="d69110e4f92fa6541b16794f9a70bd50">
  <xsd:schema xmlns:xsd="http://www.w3.org/2001/XMLSchema" xmlns:xs="http://www.w3.org/2001/XMLSchema" xmlns:p="http://schemas.microsoft.com/office/2006/metadata/properties" xmlns:ns2="833215fc-8983-4302-ad33-8057d884fccd" xmlns:ns3="92e87156-f585-4bcf-8e40-ee3d0ea59d05" targetNamespace="http://schemas.microsoft.com/office/2006/metadata/properties" ma:root="true" ma:fieldsID="ec600daad329d950ecade85ac39d1fea" ns2:_="" ns3:_="">
    <xsd:import namespace="833215fc-8983-4302-ad33-8057d884fccd"/>
    <xsd:import namespace="92e87156-f585-4bcf-8e40-ee3d0ea59d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3215fc-8983-4302-ad33-8057d884fc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50a49bc4-c9e0-412a-b7e2-852193553bd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e87156-f585-4bcf-8e40-ee3d0ea59d0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5a1f4574-231d-4538-bb59-abf11c89a9b0}" ma:internalName="TaxCatchAll" ma:showField="CatchAllData" ma:web="92e87156-f585-4bcf-8e40-ee3d0ea59d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21D52D-D20A-4289-A0DC-5FE42EEEEC3A}">
  <ds:schemaRefs>
    <ds:schemaRef ds:uri="1a4e029e-89df-432a-a048-7de7a6b5d37f"/>
    <ds:schemaRef ds:uri="78be75b2-f2f0-4f8f-a61d-49bb6dfc9d41"/>
    <ds:schemaRef ds:uri="833215fc-8983-4302-ad33-8057d884fccd"/>
    <ds:schemaRef ds:uri="92e87156-f585-4bcf-8e40-ee3d0ea59d05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BC07987-F379-4058-8135-FA87D29599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85361A3-2474-401F-9BE9-9FCC8CA566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3215fc-8983-4302-ad33-8057d884fccd"/>
    <ds:schemaRef ds:uri="92e87156-f585-4bcf-8e40-ee3d0ea59d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2456</TotalTime>
  <Words>471</Words>
  <Application>Microsoft Office PowerPoint</Application>
  <PresentationFormat>Grand écran</PresentationFormat>
  <Paragraphs>81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Montserrat</vt:lpstr>
      <vt:lpstr>Montserrat SemiBold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goes here</dc:title>
  <dc:creator>Michaella – BRANDON &amp; BRANDA</dc:creator>
  <cp:lastModifiedBy>DECOSTER Els</cp:lastModifiedBy>
  <cp:revision>52</cp:revision>
  <dcterms:created xsi:type="dcterms:W3CDTF">2023-10-06T13:21:50Z</dcterms:created>
  <dcterms:modified xsi:type="dcterms:W3CDTF">2025-11-10T16:35:01Z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0x0101004BD644990A789D4B939DA8DBB00EAD07</vt:lpwstr>
  </property>
  <property fmtid="{D5CDD505-2E9C-101B-9397-08002B2CF9AE}" pid="3" name="MediaServiceImageTags">
    <vt:lpwstr/>
  </property>
</Properties>
</file>